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4.png" ContentType="image/png"/>
  <Override PartName="/ppt/media/image27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28.gif" ContentType="image/gif"/>
  <Override PartName="/ppt/media/image8.png" ContentType="image/png"/>
  <Override PartName="/ppt/media/image13.png" ContentType="image/png"/>
  <Override PartName="/ppt/media/image9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1.png" ContentType="image/png"/>
  <Override PartName="/ppt/media/image31.gif" ContentType="image/gif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989280" y="1685880"/>
            <a:ext cx="10212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989280" y="3796200"/>
            <a:ext cx="10212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989280" y="168588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22600" y="168588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989280" y="379620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222600" y="379620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989280" y="1685880"/>
            <a:ext cx="32882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442400" y="1685880"/>
            <a:ext cx="32882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895520" y="1685880"/>
            <a:ext cx="32882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989280" y="3796200"/>
            <a:ext cx="32882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442400" y="3796200"/>
            <a:ext cx="32882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895520" y="3796200"/>
            <a:ext cx="32882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989280" y="1685880"/>
            <a:ext cx="10212840" cy="4039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989280" y="1685880"/>
            <a:ext cx="10212840" cy="403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989280" y="1685880"/>
            <a:ext cx="4983840" cy="403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22600" y="1685880"/>
            <a:ext cx="4983840" cy="403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989280" y="395280"/>
            <a:ext cx="10212840" cy="5157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989280" y="168588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2600" y="1685880"/>
            <a:ext cx="4983840" cy="403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989280" y="379620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989280" y="1685880"/>
            <a:ext cx="10212840" cy="4039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989280" y="1685880"/>
            <a:ext cx="4983840" cy="403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22600" y="168588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22600" y="379620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989280" y="168588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22600" y="168588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989280" y="3796200"/>
            <a:ext cx="10212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989280" y="1685880"/>
            <a:ext cx="10212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989280" y="3796200"/>
            <a:ext cx="10212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989280" y="168588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22600" y="168588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989280" y="379620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222600" y="379620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989280" y="1685880"/>
            <a:ext cx="32882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442400" y="1685880"/>
            <a:ext cx="32882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7895520" y="1685880"/>
            <a:ext cx="32882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989280" y="3796200"/>
            <a:ext cx="32882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442400" y="3796200"/>
            <a:ext cx="32882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7895520" y="3796200"/>
            <a:ext cx="32882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989280" y="1685880"/>
            <a:ext cx="10212840" cy="4039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989280" y="1685880"/>
            <a:ext cx="10212840" cy="403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989280" y="1685880"/>
            <a:ext cx="4983840" cy="403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22600" y="1685880"/>
            <a:ext cx="4983840" cy="403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989280" y="1685880"/>
            <a:ext cx="10212840" cy="403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989280" y="395280"/>
            <a:ext cx="10212840" cy="5157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989280" y="168588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22600" y="1685880"/>
            <a:ext cx="4983840" cy="403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989280" y="379620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989280" y="1685880"/>
            <a:ext cx="4983840" cy="403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22600" y="168588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222600" y="379620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989280" y="168588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22600" y="168588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989280" y="3796200"/>
            <a:ext cx="10212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989280" y="1685880"/>
            <a:ext cx="10212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989280" y="3796200"/>
            <a:ext cx="10212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989280" y="168588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222600" y="168588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989280" y="379620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222600" y="379620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989280" y="1685880"/>
            <a:ext cx="32882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442400" y="1685880"/>
            <a:ext cx="32882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7895520" y="1685880"/>
            <a:ext cx="32882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989280" y="3796200"/>
            <a:ext cx="32882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body"/>
          </p:nvPr>
        </p:nvSpPr>
        <p:spPr>
          <a:xfrm>
            <a:off x="4442400" y="3796200"/>
            <a:ext cx="32882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 type="body"/>
          </p:nvPr>
        </p:nvSpPr>
        <p:spPr>
          <a:xfrm>
            <a:off x="7895520" y="3796200"/>
            <a:ext cx="32882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89280" y="1685880"/>
            <a:ext cx="4983840" cy="403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22600" y="1685880"/>
            <a:ext cx="4983840" cy="403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989280" y="395280"/>
            <a:ext cx="10212840" cy="5157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989280" y="168588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22600" y="1685880"/>
            <a:ext cx="4983840" cy="403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989280" y="379620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989280" y="1685880"/>
            <a:ext cx="4983840" cy="403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22600" y="168588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22600" y="379620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989280" y="168588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22600" y="1685880"/>
            <a:ext cx="4983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989280" y="3796200"/>
            <a:ext cx="10212840" cy="192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2107080" y="1096920"/>
            <a:ext cx="7977240" cy="208548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latin typeface="Goudy Old Style"/>
              </a:rPr>
              <a:t>Click to edit Master title style</a:t>
            </a:r>
            <a:endParaRPr b="0" lang="en-US" sz="4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0000" y="6357240"/>
            <a:ext cx="1759680" cy="461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DB24D58-E0B7-4F6E-85BD-27EDD195F5D7}" type="datetime">
              <a:rPr b="0" lang="en-US" sz="1000" spc="199" strike="noStrike" cap="all">
                <a:solidFill>
                  <a:srgbClr val="000000"/>
                </a:solidFill>
                <a:latin typeface="Goudy Old Style"/>
              </a:rPr>
              <a:t>2/22/23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2754360" y="6357600"/>
            <a:ext cx="6683040" cy="46044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9982800" y="6357600"/>
            <a:ext cx="1759680" cy="46044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8A4AE01-1BC5-4311-B316-4EDDC68113FB}" type="slidenum">
              <a:rPr b="0" lang="en-US" sz="1000" spc="199" strike="noStrike" cap="all">
                <a:solidFill>
                  <a:srgbClr val="000000"/>
                </a:solidFill>
                <a:latin typeface="Goudy Old Style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4" name="Line 5"/>
          <p:cNvSpPr/>
          <p:nvPr/>
        </p:nvSpPr>
        <p:spPr>
          <a:xfrm>
            <a:off x="5825880" y="3525480"/>
            <a:ext cx="540000" cy="0"/>
          </a:xfrm>
          <a:prstGeom prst="line">
            <a:avLst/>
          </a:prstGeom>
          <a:ln w="12600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" name="Group 6"/>
          <p:cNvGrpSpPr/>
          <p:nvPr/>
        </p:nvGrpSpPr>
        <p:grpSpPr>
          <a:xfrm>
            <a:off x="9787680" y="4227120"/>
            <a:ext cx="1539000" cy="1541880"/>
            <a:chOff x="9787680" y="4227120"/>
            <a:chExt cx="1539000" cy="1541880"/>
          </a:xfrm>
        </p:grpSpPr>
        <p:grpSp>
          <p:nvGrpSpPr>
            <p:cNvPr id="6" name="Group 7"/>
            <p:cNvGrpSpPr/>
            <p:nvPr/>
          </p:nvGrpSpPr>
          <p:grpSpPr>
            <a:xfrm>
              <a:off x="9875520" y="4227120"/>
              <a:ext cx="1451160" cy="1450440"/>
              <a:chOff x="9875520" y="4227120"/>
              <a:chExt cx="1451160" cy="1450440"/>
            </a:xfrm>
          </p:grpSpPr>
          <p:sp>
            <p:nvSpPr>
              <p:cNvPr id="7" name="CustomShape 8"/>
              <p:cNvSpPr/>
              <p:nvPr/>
            </p:nvSpPr>
            <p:spPr>
              <a:xfrm rot="2700000">
                <a:off x="10330560" y="4131720"/>
                <a:ext cx="318600" cy="1418760"/>
              </a:xfrm>
              <a:custGeom>
                <a:avLst/>
                <a:gdLst/>
                <a:ahLst/>
                <a:rect l="l" t="t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" name="CustomShape 9"/>
              <p:cNvSpPr/>
              <p:nvPr/>
            </p:nvSpPr>
            <p:spPr>
              <a:xfrm rot="2700000">
                <a:off x="10556640" y="4355640"/>
                <a:ext cx="313920" cy="1418760"/>
              </a:xfrm>
              <a:custGeom>
                <a:avLst/>
                <a:gdLst/>
                <a:ahLst/>
                <a:rect l="l" t="t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196"/>
                    </a:srgbClr>
                  </a:gs>
                </a:gsLst>
                <a:lin ang="27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" name="Line 10"/>
            <p:cNvSpPr/>
            <p:nvPr/>
          </p:nvSpPr>
          <p:spPr>
            <a:xfrm flipV="1">
              <a:off x="9787680" y="4452480"/>
              <a:ext cx="1316520" cy="1316520"/>
            </a:xfrm>
            <a:prstGeom prst="line">
              <a:avLst/>
            </a:prstGeom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PlaceHolder 1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49" strike="noStrike">
                <a:solidFill>
                  <a:srgbClr val="000000"/>
                </a:solidFill>
                <a:latin typeface="Avenir Next LT Pro"/>
              </a:rPr>
              <a:t>Click to edit the outline text format</a:t>
            </a:r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49" strike="noStrike">
                <a:solidFill>
                  <a:srgbClr val="000000"/>
                </a:solidFill>
                <a:latin typeface="Avenir Next LT Pro"/>
              </a:rPr>
              <a:t>Second Outline Level</a:t>
            </a:r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000" spc="49" strike="noStrike">
                <a:solidFill>
                  <a:srgbClr val="000000"/>
                </a:solidFill>
                <a:latin typeface="Avenir Next LT Pro"/>
              </a:rPr>
              <a:t>Third Outline Level</a:t>
            </a:r>
            <a:endParaRPr b="0" i="1" lang="en-US" sz="2000" spc="49" strike="noStrike">
              <a:solidFill>
                <a:srgbClr val="000000"/>
              </a:solidFill>
              <a:latin typeface="Avenir Next LT Pro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49" strike="noStrike">
                <a:solidFill>
                  <a:srgbClr val="000000"/>
                </a:solidFill>
                <a:latin typeface="Avenir Next LT Pro"/>
              </a:rPr>
              <a:t>Fourth Outline Level</a:t>
            </a:r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49" strike="noStrike">
                <a:solidFill>
                  <a:srgbClr val="000000"/>
                </a:solidFill>
                <a:latin typeface="Avenir Next LT Pro"/>
              </a:rPr>
              <a:t>Fifth Outline Level</a:t>
            </a:r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49" strike="noStrike">
                <a:solidFill>
                  <a:srgbClr val="000000"/>
                </a:solidFill>
                <a:latin typeface="Avenir Next LT Pro"/>
              </a:rPr>
              <a:t>Sixth Outline Level</a:t>
            </a:r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49" strike="noStrike">
                <a:solidFill>
                  <a:srgbClr val="000000"/>
                </a:solidFill>
                <a:latin typeface="Avenir Next LT Pro"/>
              </a:rPr>
              <a:t>Seventh Outline Level</a:t>
            </a:r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989280" y="395280"/>
            <a:ext cx="10212840" cy="111240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Goudy Old Style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989280" y="1685880"/>
            <a:ext cx="10212840" cy="4039920"/>
          </a:xfrm>
          <a:prstGeom prst="rect">
            <a:avLst/>
          </a:prstGeom>
        </p:spPr>
        <p:txBody>
          <a:bodyPr>
            <a:noAutofit/>
          </a:bodyPr>
          <a:p>
            <a:pPr marL="360000" indent="-359640">
              <a:lnSpc>
                <a:spcPct val="150000"/>
              </a:lnSpc>
              <a:spcBef>
                <a:spcPts val="1001"/>
              </a:spcBef>
              <a:buClr>
                <a:srgbClr val="a3a3a3"/>
              </a:buClr>
              <a:buFont typeface="Wingdings" charset="2"/>
              <a:buChar char=""/>
            </a:pPr>
            <a:r>
              <a:rPr b="0" lang="en-US" sz="2000" spc="49" strike="noStrike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  <a:p>
            <a:pPr marL="360000">
              <a:lnSpc>
                <a:spcPct val="15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i="1" lang="en-US" sz="2000" spc="49" strike="noStrike">
                <a:solidFill>
                  <a:srgbClr val="000000"/>
                </a:solidFill>
                <a:latin typeface="Avenir Next LT Pro"/>
              </a:rPr>
              <a:t>Second level</a:t>
            </a:r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  <a:p>
            <a:pPr lvl="2" marL="1080000" indent="-359640">
              <a:lnSpc>
                <a:spcPct val="150000"/>
              </a:lnSpc>
              <a:spcBef>
                <a:spcPts val="499"/>
              </a:spcBef>
              <a:buClr>
                <a:srgbClr val="a3a3a3"/>
              </a:buClr>
              <a:buFont typeface="Wingdings" charset="2"/>
              <a:buChar char=""/>
              <a:tabLst>
                <a:tab algn="l" pos="0"/>
              </a:tabLst>
            </a:pPr>
            <a:r>
              <a:rPr b="0" lang="en-US" sz="2000" spc="49" strike="noStrike">
                <a:solidFill>
                  <a:srgbClr val="000000"/>
                </a:solidFill>
                <a:latin typeface="Avenir Next LT Pro"/>
              </a:rPr>
              <a:t>Third level</a:t>
            </a:r>
            <a:endParaRPr b="0" i="1" lang="en-US" sz="2000" spc="49" strike="noStrike">
              <a:solidFill>
                <a:srgbClr val="000000"/>
              </a:solidFill>
              <a:latin typeface="Avenir Next LT Pro"/>
            </a:endParaRPr>
          </a:p>
          <a:p>
            <a:pPr marL="1080000">
              <a:lnSpc>
                <a:spcPct val="15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i="1" lang="en-US" sz="2000" spc="49" strike="noStrike">
                <a:solidFill>
                  <a:srgbClr val="000000"/>
                </a:solidFill>
                <a:latin typeface="Avenir Next LT Pro"/>
              </a:rPr>
              <a:t>Fourth level</a:t>
            </a:r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  <a:p>
            <a:pPr lvl="4" marL="1800000" indent="-359640">
              <a:lnSpc>
                <a:spcPct val="150000"/>
              </a:lnSpc>
              <a:spcBef>
                <a:spcPts val="499"/>
              </a:spcBef>
              <a:buClr>
                <a:srgbClr val="a3a3a3"/>
              </a:buClr>
              <a:buFont typeface="Wingdings" charset="2"/>
              <a:buChar char=""/>
              <a:tabLst>
                <a:tab algn="l" pos="0"/>
              </a:tabLst>
            </a:pPr>
            <a:r>
              <a:rPr b="0" lang="en-US" sz="2000" spc="49" strike="noStrike">
                <a:solidFill>
                  <a:srgbClr val="000000"/>
                </a:solidFill>
                <a:latin typeface="Avenir Next LT Pro"/>
              </a:rPr>
              <a:t>Fifth level</a:t>
            </a:r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/>
          </p:nvPr>
        </p:nvSpPr>
        <p:spPr>
          <a:xfrm>
            <a:off x="450000" y="6357240"/>
            <a:ext cx="1759680" cy="461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79C14F4-FE0C-41D2-A7E0-EAF76AD2F90D}" type="datetime">
              <a:rPr b="0" lang="en-US" sz="1000" spc="199" strike="noStrike" cap="all">
                <a:solidFill>
                  <a:srgbClr val="000000"/>
                </a:solidFill>
                <a:latin typeface="Goudy Old Style"/>
              </a:rPr>
              <a:t>2/22/23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ftr"/>
          </p:nvPr>
        </p:nvSpPr>
        <p:spPr>
          <a:xfrm>
            <a:off x="2754360" y="6357600"/>
            <a:ext cx="6683040" cy="46044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sldNum"/>
          </p:nvPr>
        </p:nvSpPr>
        <p:spPr>
          <a:xfrm>
            <a:off x="9982800" y="6357600"/>
            <a:ext cx="1759680" cy="46044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6D51201-C93B-4046-BBA5-DA9B2E59E3D6}" type="slidenum">
              <a:rPr b="0" lang="en-US" sz="1000" spc="199" strike="noStrike" cap="all">
                <a:solidFill>
                  <a:srgbClr val="000000"/>
                </a:solidFill>
                <a:latin typeface="Goudy Old Style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dt"/>
          </p:nvPr>
        </p:nvSpPr>
        <p:spPr>
          <a:xfrm>
            <a:off x="450000" y="6357240"/>
            <a:ext cx="1759680" cy="461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10B345F-F227-455C-B995-3F9377664D4E}" type="datetime">
              <a:rPr b="0" lang="en-US" sz="1000" spc="199" strike="noStrike" cap="all">
                <a:solidFill>
                  <a:srgbClr val="000000"/>
                </a:solidFill>
                <a:latin typeface="Goudy Old Style"/>
              </a:rPr>
              <a:t>2/22/23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ftr"/>
          </p:nvPr>
        </p:nvSpPr>
        <p:spPr>
          <a:xfrm>
            <a:off x="2754360" y="6357600"/>
            <a:ext cx="6683040" cy="46044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sldNum"/>
          </p:nvPr>
        </p:nvSpPr>
        <p:spPr>
          <a:xfrm>
            <a:off x="9982800" y="6357600"/>
            <a:ext cx="1759680" cy="46044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9D5090C-9E85-498C-A108-26CEDE9C6FB6}" type="slidenum">
              <a:rPr b="0" lang="en-US" sz="1000" spc="199" strike="noStrike" cap="all">
                <a:solidFill>
                  <a:srgbClr val="000000"/>
                </a:solidFill>
                <a:latin typeface="Goudy Old Style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49" strike="noStrike">
                <a:solidFill>
                  <a:srgbClr val="000000"/>
                </a:solidFill>
                <a:latin typeface="Avenir Next LT Pro"/>
              </a:rPr>
              <a:t>Click to edit the outline text format</a:t>
            </a:r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49" strike="noStrike">
                <a:solidFill>
                  <a:srgbClr val="000000"/>
                </a:solidFill>
                <a:latin typeface="Avenir Next LT Pro"/>
              </a:rPr>
              <a:t>Second Outline Level</a:t>
            </a:r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000" spc="49" strike="noStrike">
                <a:solidFill>
                  <a:srgbClr val="000000"/>
                </a:solidFill>
                <a:latin typeface="Avenir Next LT Pro"/>
              </a:rPr>
              <a:t>Third Outline Level</a:t>
            </a:r>
            <a:endParaRPr b="0" i="1" lang="en-US" sz="2000" spc="49" strike="noStrike">
              <a:solidFill>
                <a:srgbClr val="000000"/>
              </a:solidFill>
              <a:latin typeface="Avenir Next LT Pro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49" strike="noStrike">
                <a:solidFill>
                  <a:srgbClr val="000000"/>
                </a:solidFill>
                <a:latin typeface="Avenir Next LT Pro"/>
              </a:rPr>
              <a:t>Fourth Outline Level</a:t>
            </a:r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49" strike="noStrike">
                <a:solidFill>
                  <a:srgbClr val="000000"/>
                </a:solidFill>
                <a:latin typeface="Avenir Next LT Pro"/>
              </a:rPr>
              <a:t>Fifth Outline Level</a:t>
            </a:r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49" strike="noStrike">
                <a:solidFill>
                  <a:srgbClr val="000000"/>
                </a:solidFill>
                <a:latin typeface="Avenir Next LT Pro"/>
              </a:rPr>
              <a:t>Sixth Outline Level</a:t>
            </a:r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49" strike="noStrike">
                <a:solidFill>
                  <a:srgbClr val="000000"/>
                </a:solidFill>
                <a:latin typeface="Avenir Next LT Pro"/>
              </a:rPr>
              <a:t>Seventh Outline Level</a:t>
            </a:r>
            <a:endParaRPr b="0" lang="en-US" sz="2000" spc="49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gif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gif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7437600" y="536040"/>
            <a:ext cx="4638240" cy="3420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IN" sz="4800" spc="-1" strike="noStrike">
                <a:solidFill>
                  <a:srgbClr val="000000"/>
                </a:solidFill>
                <a:latin typeface="Goudy Old Style"/>
              </a:rPr>
              <a:t>Object Detection Project </a:t>
            </a:r>
            <a:endParaRPr b="0" lang="en-US" sz="4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7211880" y="4113360"/>
            <a:ext cx="4979520" cy="1655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25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IN" sz="2400" spc="49" strike="noStrike">
                <a:solidFill>
                  <a:srgbClr val="000000"/>
                </a:solidFill>
                <a:latin typeface="Avenir Next LT Pro"/>
              </a:rPr>
              <a:t>PPE detection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31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7437240" cy="6857640"/>
          </a:xfrm>
          <a:prstGeom prst="rect">
            <a:avLst/>
          </a:prstGeom>
          <a:ln>
            <a:noFill/>
          </a:ln>
        </p:spPr>
      </p:pic>
      <p:pic>
        <p:nvPicPr>
          <p:cNvPr id="132" name="Google Shape;61;p1" descr=""/>
          <p:cNvPicPr/>
          <p:nvPr/>
        </p:nvPicPr>
        <p:blipFill>
          <a:blip r:embed="rId2"/>
          <a:stretch/>
        </p:blipFill>
        <p:spPr>
          <a:xfrm>
            <a:off x="0" y="0"/>
            <a:ext cx="2532600" cy="466560"/>
          </a:xfrm>
          <a:prstGeom prst="rect">
            <a:avLst/>
          </a:prstGeom>
          <a:ln>
            <a:noFill/>
          </a:ln>
        </p:spPr>
      </p:pic>
      <p:pic>
        <p:nvPicPr>
          <p:cNvPr id="133" name="Picture 5" descr=""/>
          <p:cNvPicPr/>
          <p:nvPr/>
        </p:nvPicPr>
        <p:blipFill>
          <a:blip r:embed="rId3"/>
          <a:stretch/>
        </p:blipFill>
        <p:spPr>
          <a:xfrm>
            <a:off x="9198000" y="116280"/>
            <a:ext cx="2878200" cy="46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" descr="Check GIFs | Tenor"/>
          <p:cNvPicPr/>
          <p:nvPr/>
        </p:nvPicPr>
        <p:blipFill>
          <a:blip r:embed="rId1"/>
          <a:stretch/>
        </p:blipFill>
        <p:spPr>
          <a:xfrm>
            <a:off x="6306120" y="1355760"/>
            <a:ext cx="4634640" cy="4445640"/>
          </a:xfrm>
          <a:prstGeom prst="rect">
            <a:avLst/>
          </a:prstGeom>
          <a:ln>
            <a:noFill/>
          </a:ln>
        </p:spPr>
      </p:pic>
      <p:sp>
        <p:nvSpPr>
          <p:cNvPr id="204" name="CustomShape 1"/>
          <p:cNvSpPr/>
          <p:nvPr/>
        </p:nvSpPr>
        <p:spPr>
          <a:xfrm>
            <a:off x="930240" y="1355760"/>
            <a:ext cx="4682160" cy="334188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venir Next LT Pro"/>
              </a:rPr>
              <a:t>Health Check of Dataset in Roboflow</a:t>
            </a:r>
            <a:r>
              <a:rPr b="0" lang="en-US" sz="3600" spc="-1" strike="noStrike">
                <a:solidFill>
                  <a:srgbClr val="ffffff"/>
                </a:solidFill>
                <a:latin typeface="Avenir Next LT Pro"/>
              </a:rPr>
              <a:t>!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9" dur="indefinite" restart="never" nodeType="tmRoot">
          <p:childTnLst>
            <p:seq>
              <p:cTn id="180" dur="indefinite" nodeType="mainSeq">
                <p:childTnLst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3278160" y="902520"/>
            <a:ext cx="6026040" cy="1112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</a:pPr>
            <a:r>
              <a:rPr b="1" lang="en-IN" sz="4300" spc="-1" strike="noStrike">
                <a:solidFill>
                  <a:srgbClr val="000000"/>
                </a:solidFill>
                <a:latin typeface="Goudy Old Style"/>
              </a:rPr>
              <a:t>Observations </a:t>
            </a:r>
            <a:br/>
            <a:r>
              <a:rPr b="1" lang="en-IN" sz="4300" spc="-1" strike="noStrike">
                <a:solidFill>
                  <a:srgbClr val="000000"/>
                </a:solidFill>
                <a:latin typeface="Goudy Old Style"/>
              </a:rPr>
              <a:t>(Model Training)</a:t>
            </a:r>
            <a:endParaRPr b="0" lang="en-US" sz="43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3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8" name="Google Shape;61;p1" descr=""/>
          <p:cNvPicPr/>
          <p:nvPr/>
        </p:nvPicPr>
        <p:blipFill>
          <a:blip r:embed="rId1"/>
          <a:stretch/>
        </p:blipFill>
        <p:spPr>
          <a:xfrm>
            <a:off x="745200" y="465120"/>
            <a:ext cx="2532600" cy="466560"/>
          </a:xfrm>
          <a:prstGeom prst="rect">
            <a:avLst/>
          </a:prstGeom>
          <a:ln>
            <a:noFill/>
          </a:ln>
        </p:spPr>
      </p:pic>
      <p:pic>
        <p:nvPicPr>
          <p:cNvPr id="209" name="Picture 8" descr=""/>
          <p:cNvPicPr/>
          <p:nvPr/>
        </p:nvPicPr>
        <p:blipFill>
          <a:blip r:embed="rId2"/>
          <a:stretch/>
        </p:blipFill>
        <p:spPr>
          <a:xfrm>
            <a:off x="9031680" y="382320"/>
            <a:ext cx="2878200" cy="460800"/>
          </a:xfrm>
          <a:prstGeom prst="rect">
            <a:avLst/>
          </a:prstGeom>
          <a:ln>
            <a:noFill/>
          </a:ln>
        </p:spPr>
      </p:pic>
      <p:graphicFrame>
        <p:nvGraphicFramePr>
          <p:cNvPr id="210" name="Table 4"/>
          <p:cNvGraphicFramePr/>
          <p:nvPr/>
        </p:nvGraphicFramePr>
        <p:xfrm>
          <a:off x="2011680" y="2434680"/>
          <a:ext cx="8796960" cy="2985840"/>
        </p:xfrm>
        <a:graphic>
          <a:graphicData uri="http://schemas.openxmlformats.org/drawingml/2006/table">
            <a:tbl>
              <a:tblPr/>
              <a:tblGrid>
                <a:gridCol w="4082400"/>
                <a:gridCol w="1056240"/>
                <a:gridCol w="3658320"/>
              </a:tblGrid>
              <a:tr h="799200"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i="1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mAP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i="1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Time Taken to train Model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410040">
                <a:tc>
                  <a:txBody>
                    <a:bodyPr lIns="9360" rIns="9360" tIns="93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Data Collection : Method 1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low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410040">
                <a:tc>
                  <a:txBody>
                    <a:bodyPr lIns="9360" rIns="9360" tIns="93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Data Collection : Method 2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high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683640">
                <a:tc>
                  <a:txBody>
                    <a:bodyPr lIns="9360" rIns="9360" tIns="93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Resolution : 320 x 320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low</a:t>
                      </a:r>
                      <a:endParaRPr b="0" lang="en-IN" sz="2400" spc="-1" strike="noStrike">
                        <a:latin typeface="Times New Roman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less as compared to 640 x 640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683640">
                <a:tc>
                  <a:txBody>
                    <a:bodyPr lIns="9360" rIns="9360" tIns="93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Resolution : 640 x 640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high</a:t>
                      </a:r>
                      <a:endParaRPr b="0" lang="en-IN" sz="2400" spc="-1" strike="noStrike">
                        <a:latin typeface="Times New Roman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more as compared to 320 x 320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9" dur="indefinite" restart="never" nodeType="tmRoot">
          <p:childTnLst>
            <p:seq>
              <p:cTn id="190" dur="indefinite" nodeType="mainSeq">
                <p:childTnLst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989280" y="395280"/>
            <a:ext cx="10212840" cy="1112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IN" sz="4300" spc="-1" strike="noStrike">
                <a:solidFill>
                  <a:srgbClr val="000000"/>
                </a:solidFill>
                <a:latin typeface="Goudy Old Style"/>
              </a:rPr>
              <a:t> </a:t>
            </a:r>
            <a:r>
              <a:rPr b="1" lang="en-IN" sz="4300" spc="-1" strike="noStrike">
                <a:solidFill>
                  <a:srgbClr val="000000"/>
                </a:solidFill>
                <a:latin typeface="Goudy Old Style"/>
              </a:rPr>
              <a:t>Let’s get started….</a:t>
            </a:r>
            <a:endParaRPr b="0" lang="en-US" sz="4300" spc="-1" strike="noStrike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212" name="Picture 2" descr="Let'S Get Started GIF - Despicable Me Minions Lets Get Started - Discover &amp;  Share GIFs"/>
          <p:cNvPicPr/>
          <p:nvPr/>
        </p:nvPicPr>
        <p:blipFill>
          <a:blip r:embed="rId1"/>
          <a:stretch/>
        </p:blipFill>
        <p:spPr>
          <a:xfrm>
            <a:off x="2916720" y="1931400"/>
            <a:ext cx="6668280" cy="3854520"/>
          </a:xfrm>
          <a:prstGeom prst="rect">
            <a:avLst/>
          </a:prstGeom>
          <a:ln>
            <a:noFill/>
          </a:ln>
        </p:spPr>
      </p:pic>
      <p:pic>
        <p:nvPicPr>
          <p:cNvPr id="213" name="Google Shape;61;p1" descr=""/>
          <p:cNvPicPr/>
          <p:nvPr/>
        </p:nvPicPr>
        <p:blipFill>
          <a:blip r:embed="rId2"/>
          <a:stretch/>
        </p:blipFill>
        <p:spPr>
          <a:xfrm>
            <a:off x="383760" y="454320"/>
            <a:ext cx="2532600" cy="466560"/>
          </a:xfrm>
          <a:prstGeom prst="rect">
            <a:avLst/>
          </a:prstGeom>
          <a:ln>
            <a:noFill/>
          </a:ln>
        </p:spPr>
      </p:pic>
      <p:pic>
        <p:nvPicPr>
          <p:cNvPr id="214" name="Picture 4" descr=""/>
          <p:cNvPicPr/>
          <p:nvPr/>
        </p:nvPicPr>
        <p:blipFill>
          <a:blip r:embed="rId3"/>
          <a:stretch/>
        </p:blipFill>
        <p:spPr>
          <a:xfrm>
            <a:off x="9120960" y="424080"/>
            <a:ext cx="2878200" cy="46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989280" y="395280"/>
            <a:ext cx="10212840" cy="1112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IN" sz="4300" spc="-1" strike="noStrike">
                <a:solidFill>
                  <a:srgbClr val="000000"/>
                </a:solidFill>
                <a:latin typeface="Goudy Old Style"/>
              </a:rPr>
              <a:t>Flowchart of Project</a:t>
            </a:r>
            <a:endParaRPr b="0" lang="en-US" sz="43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649080" y="1532880"/>
            <a:ext cx="3357720" cy="12189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venir Next LT Pro"/>
              </a:rPr>
              <a:t>Collection of Images for Dataset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649080" y="3102480"/>
            <a:ext cx="3357720" cy="12189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venir Next LT Pro"/>
              </a:rPr>
              <a:t>Dataset Creation through Annotation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649080" y="4671720"/>
            <a:ext cx="3357720" cy="12189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venir Next LT Pro"/>
              </a:rPr>
              <a:t>Download the Dataset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4579920" y="4671720"/>
            <a:ext cx="3357720" cy="12189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venir Next LT Pro"/>
              </a:rPr>
              <a:t>Model training 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39" name="CustomShape 6"/>
          <p:cNvSpPr/>
          <p:nvPr/>
        </p:nvSpPr>
        <p:spPr>
          <a:xfrm>
            <a:off x="4579920" y="3102480"/>
            <a:ext cx="3357720" cy="12189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venir Next LT Pro"/>
              </a:rPr>
              <a:t>Model Evaluation and Testing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40" name="CustomShape 7"/>
          <p:cNvSpPr/>
          <p:nvPr/>
        </p:nvSpPr>
        <p:spPr>
          <a:xfrm>
            <a:off x="4579920" y="1532880"/>
            <a:ext cx="3357720" cy="12189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venir Next LT Pro"/>
              </a:rPr>
              <a:t>Creating Gmail API to send message and Snapshot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41" name="CustomShape 8"/>
          <p:cNvSpPr/>
          <p:nvPr/>
        </p:nvSpPr>
        <p:spPr>
          <a:xfrm>
            <a:off x="8417520" y="1532880"/>
            <a:ext cx="3357720" cy="12189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venir Next LT Pro"/>
              </a:rPr>
              <a:t>Creating Front End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42" name="CustomShape 9"/>
          <p:cNvSpPr/>
          <p:nvPr/>
        </p:nvSpPr>
        <p:spPr>
          <a:xfrm>
            <a:off x="8417520" y="3102480"/>
            <a:ext cx="3357720" cy="12189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venir Next LT Pro"/>
              </a:rPr>
              <a:t>Deployment on Docker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43" name="CustomShape 10"/>
          <p:cNvSpPr/>
          <p:nvPr/>
        </p:nvSpPr>
        <p:spPr>
          <a:xfrm>
            <a:off x="8417520" y="4671720"/>
            <a:ext cx="3357720" cy="12189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venir Next LT Pro"/>
              </a:rPr>
              <a:t>Running the Docker Container on DGX or JATSON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44" name="CustomShape 11"/>
          <p:cNvSpPr/>
          <p:nvPr/>
        </p:nvSpPr>
        <p:spPr>
          <a:xfrm flipH="1">
            <a:off x="2327400" y="2752200"/>
            <a:ext cx="360" cy="34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5" name="CustomShape 12"/>
          <p:cNvSpPr/>
          <p:nvPr/>
        </p:nvSpPr>
        <p:spPr>
          <a:xfrm>
            <a:off x="2328120" y="4321800"/>
            <a:ext cx="360" cy="34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6" name="CustomShape 13"/>
          <p:cNvSpPr/>
          <p:nvPr/>
        </p:nvSpPr>
        <p:spPr>
          <a:xfrm flipH="1">
            <a:off x="2327400" y="5891040"/>
            <a:ext cx="360" cy="60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7" name="Line 14"/>
          <p:cNvSpPr/>
          <p:nvPr/>
        </p:nvSpPr>
        <p:spPr>
          <a:xfrm flipV="1">
            <a:off x="2327760" y="6495120"/>
            <a:ext cx="3928320" cy="1584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8" name="CustomShape 15"/>
          <p:cNvSpPr/>
          <p:nvPr/>
        </p:nvSpPr>
        <p:spPr>
          <a:xfrm flipV="1">
            <a:off x="6258960" y="5891040"/>
            <a:ext cx="360" cy="60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9" name="CustomShape 16"/>
          <p:cNvSpPr/>
          <p:nvPr/>
        </p:nvSpPr>
        <p:spPr>
          <a:xfrm flipV="1">
            <a:off x="6258960" y="4321080"/>
            <a:ext cx="360" cy="34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0" name="CustomShape 17"/>
          <p:cNvSpPr/>
          <p:nvPr/>
        </p:nvSpPr>
        <p:spPr>
          <a:xfrm flipV="1">
            <a:off x="6258960" y="2751480"/>
            <a:ext cx="360" cy="34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1" name="CustomShape 18"/>
          <p:cNvSpPr/>
          <p:nvPr/>
        </p:nvSpPr>
        <p:spPr>
          <a:xfrm>
            <a:off x="7938000" y="2142720"/>
            <a:ext cx="479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" name="CustomShape 19"/>
          <p:cNvSpPr/>
          <p:nvPr/>
        </p:nvSpPr>
        <p:spPr>
          <a:xfrm>
            <a:off x="10096560" y="2752200"/>
            <a:ext cx="360" cy="34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3" name="CustomShape 20"/>
          <p:cNvSpPr/>
          <p:nvPr/>
        </p:nvSpPr>
        <p:spPr>
          <a:xfrm flipH="1">
            <a:off x="10095840" y="4321800"/>
            <a:ext cx="360" cy="34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54" name="Google Shape;61;p1" descr=""/>
          <p:cNvPicPr/>
          <p:nvPr/>
        </p:nvPicPr>
        <p:blipFill>
          <a:blip r:embed="rId1"/>
          <a:stretch/>
        </p:blipFill>
        <p:spPr>
          <a:xfrm>
            <a:off x="403920" y="484920"/>
            <a:ext cx="2532600" cy="466560"/>
          </a:xfrm>
          <a:prstGeom prst="rect">
            <a:avLst/>
          </a:prstGeom>
          <a:ln>
            <a:noFill/>
          </a:ln>
        </p:spPr>
      </p:pic>
      <p:pic>
        <p:nvPicPr>
          <p:cNvPr id="155" name="Picture 24" descr=""/>
          <p:cNvPicPr/>
          <p:nvPr/>
        </p:nvPicPr>
        <p:blipFill>
          <a:blip r:embed="rId2"/>
          <a:stretch/>
        </p:blipFill>
        <p:spPr>
          <a:xfrm>
            <a:off x="9073800" y="164880"/>
            <a:ext cx="2878200" cy="46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151560" y="1256040"/>
            <a:ext cx="4086720" cy="1112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</a:pPr>
            <a:r>
              <a:rPr b="1" lang="en-IN" sz="4300" spc="-1" strike="noStrike">
                <a:solidFill>
                  <a:srgbClr val="000000"/>
                </a:solidFill>
                <a:latin typeface="Goudy Old Style"/>
              </a:rPr>
              <a:t> </a:t>
            </a:r>
            <a:r>
              <a:rPr b="1" lang="en-IN" sz="4300" spc="-1" strike="noStrike">
                <a:solidFill>
                  <a:srgbClr val="000000"/>
                </a:solidFill>
                <a:latin typeface="Goudy Old Style"/>
              </a:rPr>
              <a:t>Collection of Images</a:t>
            </a:r>
            <a:endParaRPr b="0" lang="en-US" sz="43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626400" y="2750760"/>
            <a:ext cx="3062160" cy="99288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Avenir Next LT Pro"/>
              </a:rPr>
              <a:t>Approximately 2000 images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626400" y="4556520"/>
            <a:ext cx="3062160" cy="15656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Avenir Next LT Pro"/>
              </a:rPr>
              <a:t>Collection has to be done carefully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4034880" y="1256040"/>
            <a:ext cx="4086720" cy="11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0000"/>
          </a:bodyPr>
          <a:p>
            <a:pPr algn="ctr">
              <a:lnSpc>
                <a:spcPct val="100000"/>
              </a:lnSpc>
            </a:pPr>
            <a:r>
              <a:rPr b="1" lang="en-IN" sz="4300" spc="-1" strike="noStrike">
                <a:solidFill>
                  <a:srgbClr val="000000"/>
                </a:solidFill>
                <a:latin typeface="Goudy Old Style"/>
              </a:rPr>
              <a:t> </a:t>
            </a:r>
            <a:r>
              <a:rPr b="1" lang="en-IN" sz="4300" spc="-1" strike="noStrike">
                <a:solidFill>
                  <a:srgbClr val="000000"/>
                </a:solidFill>
                <a:latin typeface="Goudy Old Style"/>
              </a:rPr>
              <a:t>Annotation of Images</a:t>
            </a:r>
            <a:endParaRPr b="0" lang="en-IN" sz="4300" spc="-1" strike="noStrike">
              <a:latin typeface="Arial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4528440" y="2750760"/>
            <a:ext cx="3062160" cy="12344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Avenir Next LT Pro"/>
              </a:rPr>
              <a:t>Roboflow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61" name="CustomShape 6"/>
          <p:cNvSpPr/>
          <p:nvPr/>
        </p:nvSpPr>
        <p:spPr>
          <a:xfrm>
            <a:off x="7918200" y="1256040"/>
            <a:ext cx="4086720" cy="103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63000"/>
          </a:bodyPr>
          <a:p>
            <a:pPr algn="ctr">
              <a:lnSpc>
                <a:spcPct val="100000"/>
              </a:lnSpc>
            </a:pPr>
            <a:r>
              <a:rPr b="1" lang="en-IN" sz="4300" spc="-1" strike="noStrike">
                <a:solidFill>
                  <a:srgbClr val="000000"/>
                </a:solidFill>
                <a:latin typeface="Goudy Old Style"/>
              </a:rPr>
              <a:t> </a:t>
            </a:r>
            <a:r>
              <a:rPr b="1" lang="en-IN" sz="4300" spc="-1" strike="noStrike">
                <a:solidFill>
                  <a:srgbClr val="000000"/>
                </a:solidFill>
                <a:latin typeface="Goudy Old Style"/>
              </a:rPr>
              <a:t>Model Training </a:t>
            </a:r>
            <a:endParaRPr b="0" lang="en-IN" sz="4300" spc="-1" strike="noStrike">
              <a:latin typeface="Arial"/>
            </a:endParaRPr>
          </a:p>
        </p:txBody>
      </p:sp>
      <p:sp>
        <p:nvSpPr>
          <p:cNvPr id="162" name="CustomShape 7"/>
          <p:cNvSpPr/>
          <p:nvPr/>
        </p:nvSpPr>
        <p:spPr>
          <a:xfrm>
            <a:off x="8428320" y="2750760"/>
            <a:ext cx="3062160" cy="12344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Avenir Next LT Pro"/>
              </a:rPr>
              <a:t>Kubeflow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63" name="Google Shape;61;p1" descr=""/>
          <p:cNvPicPr/>
          <p:nvPr/>
        </p:nvPicPr>
        <p:blipFill>
          <a:blip r:embed="rId1"/>
          <a:stretch/>
        </p:blipFill>
        <p:spPr>
          <a:xfrm>
            <a:off x="435240" y="407160"/>
            <a:ext cx="2532600" cy="466560"/>
          </a:xfrm>
          <a:prstGeom prst="rect">
            <a:avLst/>
          </a:prstGeom>
          <a:ln>
            <a:noFill/>
          </a:ln>
        </p:spPr>
      </p:pic>
      <p:pic>
        <p:nvPicPr>
          <p:cNvPr id="164" name="Picture 10" descr=""/>
          <p:cNvPicPr/>
          <p:nvPr/>
        </p:nvPicPr>
        <p:blipFill>
          <a:blip r:embed="rId2"/>
          <a:stretch/>
        </p:blipFill>
        <p:spPr>
          <a:xfrm>
            <a:off x="9126720" y="176760"/>
            <a:ext cx="2878200" cy="46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>
                <p:childTnLst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3464640" y="758880"/>
            <a:ext cx="4417920" cy="1112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IN" sz="4300" spc="-1" strike="noStrike">
                <a:solidFill>
                  <a:srgbClr val="000000"/>
                </a:solidFill>
                <a:latin typeface="Goudy Old Style"/>
              </a:rPr>
              <a:t> </a:t>
            </a:r>
            <a:r>
              <a:rPr b="1" lang="en-IN" sz="4300" spc="-1" strike="noStrike">
                <a:solidFill>
                  <a:srgbClr val="000000"/>
                </a:solidFill>
                <a:latin typeface="Goudy Old Style"/>
              </a:rPr>
              <a:t>Objective</a:t>
            </a:r>
            <a:endParaRPr b="0" lang="en-US" sz="43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626400" y="2112480"/>
            <a:ext cx="10938600" cy="99288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Avenir Next LT Pro"/>
              </a:rPr>
              <a:t>To detect person wearing PPE (Helmet &amp; Jacket). 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626400" y="3463200"/>
            <a:ext cx="10938600" cy="99288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Avenir Next LT Pro"/>
              </a:rPr>
              <a:t>If any of the above is missing, then ‘PPE Violation Alert’ to be sent through Gmail with a </a:t>
            </a:r>
            <a:r>
              <a:rPr b="1" lang="en-US" sz="2800" spc="-1" strike="noStrike" u="sng">
                <a:solidFill>
                  <a:srgbClr val="ffffff"/>
                </a:solidFill>
                <a:uFillTx/>
                <a:latin typeface="Avenir Next LT Pro"/>
              </a:rPr>
              <a:t>Message and Screenshot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68" name="Google Shape;61;p1" descr=""/>
          <p:cNvPicPr/>
          <p:nvPr/>
        </p:nvPicPr>
        <p:blipFill>
          <a:blip r:embed="rId1"/>
          <a:stretch/>
        </p:blipFill>
        <p:spPr>
          <a:xfrm>
            <a:off x="388080" y="297000"/>
            <a:ext cx="2532600" cy="466560"/>
          </a:xfrm>
          <a:prstGeom prst="rect">
            <a:avLst/>
          </a:prstGeom>
          <a:ln>
            <a:noFill/>
          </a:ln>
        </p:spPr>
      </p:pic>
      <p:pic>
        <p:nvPicPr>
          <p:cNvPr id="169" name="Picture 5" descr=""/>
          <p:cNvPicPr/>
          <p:nvPr/>
        </p:nvPicPr>
        <p:blipFill>
          <a:blip r:embed="rId2"/>
          <a:stretch/>
        </p:blipFill>
        <p:spPr>
          <a:xfrm>
            <a:off x="8900280" y="200880"/>
            <a:ext cx="2878200" cy="46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989280" y="395280"/>
            <a:ext cx="10212840" cy="1112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IN" sz="4300" spc="-1" strike="noStrike">
                <a:solidFill>
                  <a:srgbClr val="000000"/>
                </a:solidFill>
                <a:latin typeface="Goudy Old Style"/>
              </a:rPr>
              <a:t> </a:t>
            </a:r>
            <a:r>
              <a:rPr b="1" lang="en-IN" sz="4300" spc="-1" strike="noStrike">
                <a:solidFill>
                  <a:srgbClr val="000000"/>
                </a:solidFill>
                <a:latin typeface="Goudy Old Style"/>
              </a:rPr>
              <a:t>Test Results</a:t>
            </a:r>
            <a:endParaRPr b="0" lang="en-US" sz="43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3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3" name="Picture 1" descr=""/>
          <p:cNvPicPr/>
          <p:nvPr/>
        </p:nvPicPr>
        <p:blipFill>
          <a:blip r:embed="rId1"/>
          <a:stretch/>
        </p:blipFill>
        <p:spPr>
          <a:xfrm>
            <a:off x="1819800" y="1508040"/>
            <a:ext cx="8552160" cy="4691160"/>
          </a:xfrm>
          <a:prstGeom prst="rect">
            <a:avLst/>
          </a:prstGeom>
          <a:ln>
            <a:noFill/>
          </a:ln>
        </p:spPr>
      </p:pic>
      <p:pic>
        <p:nvPicPr>
          <p:cNvPr id="174" name="Google Shape;61;p1" descr=""/>
          <p:cNvPicPr/>
          <p:nvPr/>
        </p:nvPicPr>
        <p:blipFill>
          <a:blip r:embed="rId2"/>
          <a:stretch/>
        </p:blipFill>
        <p:spPr>
          <a:xfrm>
            <a:off x="460440" y="395280"/>
            <a:ext cx="2532600" cy="466560"/>
          </a:xfrm>
          <a:prstGeom prst="rect">
            <a:avLst/>
          </a:prstGeom>
          <a:ln>
            <a:noFill/>
          </a:ln>
        </p:spPr>
      </p:pic>
      <p:pic>
        <p:nvPicPr>
          <p:cNvPr id="175" name="Picture 7" descr=""/>
          <p:cNvPicPr/>
          <p:nvPr/>
        </p:nvPicPr>
        <p:blipFill>
          <a:blip r:embed="rId3"/>
          <a:stretch/>
        </p:blipFill>
        <p:spPr>
          <a:xfrm>
            <a:off x="9120960" y="312840"/>
            <a:ext cx="2878200" cy="46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7" dur="indefinite" restart="never" nodeType="tmRoot">
          <p:childTnLst>
            <p:seq>
              <p:cTn id="128" dur="indefinite" nodeType="mainSeq">
                <p:childTnLst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989280" y="395280"/>
            <a:ext cx="10212840" cy="1112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IN" sz="4300" spc="-1" strike="noStrike">
                <a:solidFill>
                  <a:srgbClr val="000000"/>
                </a:solidFill>
                <a:latin typeface="Goudy Old Style"/>
              </a:rPr>
              <a:t> </a:t>
            </a:r>
            <a:r>
              <a:rPr b="1" lang="en-IN" sz="4300" spc="-1" strike="noStrike">
                <a:solidFill>
                  <a:srgbClr val="000000"/>
                </a:solidFill>
                <a:latin typeface="Goudy Old Style"/>
              </a:rPr>
              <a:t>Test Results</a:t>
            </a:r>
            <a:endParaRPr b="0" lang="en-US" sz="43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8" name="Picture 4" descr=""/>
          <p:cNvPicPr/>
          <p:nvPr/>
        </p:nvPicPr>
        <p:blipFill>
          <a:blip r:embed="rId1"/>
          <a:stretch/>
        </p:blipFill>
        <p:spPr>
          <a:xfrm>
            <a:off x="867240" y="1508040"/>
            <a:ext cx="4335120" cy="495540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0" name="Picture 11" descr=""/>
          <p:cNvPicPr/>
          <p:nvPr/>
        </p:nvPicPr>
        <p:blipFill>
          <a:blip r:embed="rId2"/>
          <a:stretch/>
        </p:blipFill>
        <p:spPr>
          <a:xfrm>
            <a:off x="5486400" y="1508040"/>
            <a:ext cx="6542280" cy="4955400"/>
          </a:xfrm>
          <a:prstGeom prst="rect">
            <a:avLst/>
          </a:prstGeom>
          <a:ln>
            <a:noFill/>
          </a:ln>
        </p:spPr>
      </p:pic>
      <p:pic>
        <p:nvPicPr>
          <p:cNvPr id="181" name="Google Shape;61;p1" descr=""/>
          <p:cNvPicPr/>
          <p:nvPr/>
        </p:nvPicPr>
        <p:blipFill>
          <a:blip r:embed="rId3"/>
          <a:stretch/>
        </p:blipFill>
        <p:spPr>
          <a:xfrm>
            <a:off x="501840" y="349200"/>
            <a:ext cx="2532600" cy="466560"/>
          </a:xfrm>
          <a:prstGeom prst="rect">
            <a:avLst/>
          </a:prstGeom>
          <a:ln>
            <a:noFill/>
          </a:ln>
        </p:spPr>
      </p:pic>
      <p:pic>
        <p:nvPicPr>
          <p:cNvPr id="182" name="Picture 8" descr=""/>
          <p:cNvPicPr/>
          <p:nvPr/>
        </p:nvPicPr>
        <p:blipFill>
          <a:blip r:embed="rId4"/>
          <a:stretch/>
        </p:blipFill>
        <p:spPr>
          <a:xfrm>
            <a:off x="9150480" y="259920"/>
            <a:ext cx="2878200" cy="46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7" dur="indefinite" restart="never" nodeType="tmRoot">
          <p:childTnLst>
            <p:seq>
              <p:cTn id="138" dur="indefinite" nodeType="mainSeq">
                <p:childTnLst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989280" y="395280"/>
            <a:ext cx="10212840" cy="1112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IN" sz="4300" spc="-1" strike="noStrike">
                <a:solidFill>
                  <a:srgbClr val="000000"/>
                </a:solidFill>
                <a:latin typeface="Goudy Old Style"/>
              </a:rPr>
              <a:t>Results (GMail API)</a:t>
            </a:r>
            <a:endParaRPr b="0" lang="en-US" sz="43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3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6" name="Picture 1" descr=""/>
          <p:cNvPicPr/>
          <p:nvPr/>
        </p:nvPicPr>
        <p:blipFill>
          <a:blip r:embed="rId1"/>
          <a:stretch/>
        </p:blipFill>
        <p:spPr>
          <a:xfrm>
            <a:off x="1513440" y="1641240"/>
            <a:ext cx="9317160" cy="4365360"/>
          </a:xfrm>
          <a:prstGeom prst="rect">
            <a:avLst/>
          </a:prstGeom>
          <a:ln>
            <a:noFill/>
          </a:ln>
        </p:spPr>
      </p:pic>
      <p:pic>
        <p:nvPicPr>
          <p:cNvPr id="187" name="Google Shape;61;p1" descr=""/>
          <p:cNvPicPr/>
          <p:nvPr/>
        </p:nvPicPr>
        <p:blipFill>
          <a:blip r:embed="rId2"/>
          <a:stretch/>
        </p:blipFill>
        <p:spPr>
          <a:xfrm>
            <a:off x="381600" y="407160"/>
            <a:ext cx="2532600" cy="466560"/>
          </a:xfrm>
          <a:prstGeom prst="rect">
            <a:avLst/>
          </a:prstGeom>
          <a:ln>
            <a:noFill/>
          </a:ln>
        </p:spPr>
      </p:pic>
      <p:pic>
        <p:nvPicPr>
          <p:cNvPr id="188" name="Picture 7" descr=""/>
          <p:cNvPicPr/>
          <p:nvPr/>
        </p:nvPicPr>
        <p:blipFill>
          <a:blip r:embed="rId3"/>
          <a:stretch/>
        </p:blipFill>
        <p:spPr>
          <a:xfrm>
            <a:off x="9168120" y="262440"/>
            <a:ext cx="2878200" cy="46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3278160" y="902520"/>
            <a:ext cx="6026040" cy="1112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38000"/>
          </a:bodyPr>
          <a:p>
            <a:pPr algn="ctr">
              <a:lnSpc>
                <a:spcPct val="100000"/>
              </a:lnSpc>
            </a:pPr>
            <a:r>
              <a:rPr b="1" lang="en-IN" sz="4300" spc="-1" strike="noStrike">
                <a:solidFill>
                  <a:srgbClr val="000000"/>
                </a:solidFill>
                <a:latin typeface="Goudy Old Style"/>
              </a:rPr>
              <a:t>Observations </a:t>
            </a:r>
            <a:br/>
            <a:r>
              <a:rPr b="1" lang="en-IN" sz="4300" spc="-1" strike="noStrike">
                <a:solidFill>
                  <a:srgbClr val="000000"/>
                </a:solidFill>
                <a:latin typeface="Goudy Old Style"/>
              </a:rPr>
              <a:t>Data Collection: Method 1</a:t>
            </a:r>
            <a:endParaRPr b="0" lang="en-US" sz="43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3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2" name="Google Shape;61;p1" descr=""/>
          <p:cNvPicPr/>
          <p:nvPr/>
        </p:nvPicPr>
        <p:blipFill>
          <a:blip r:embed="rId1"/>
          <a:stretch/>
        </p:blipFill>
        <p:spPr>
          <a:xfrm>
            <a:off x="745200" y="465120"/>
            <a:ext cx="2532600" cy="466560"/>
          </a:xfrm>
          <a:prstGeom prst="rect">
            <a:avLst/>
          </a:prstGeom>
          <a:ln>
            <a:noFill/>
          </a:ln>
        </p:spPr>
      </p:pic>
      <p:pic>
        <p:nvPicPr>
          <p:cNvPr id="193" name="Picture 8" descr=""/>
          <p:cNvPicPr/>
          <p:nvPr/>
        </p:nvPicPr>
        <p:blipFill>
          <a:blip r:embed="rId2"/>
          <a:stretch/>
        </p:blipFill>
        <p:spPr>
          <a:xfrm>
            <a:off x="9031680" y="382320"/>
            <a:ext cx="2878200" cy="460800"/>
          </a:xfrm>
          <a:prstGeom prst="rect">
            <a:avLst/>
          </a:prstGeom>
          <a:ln>
            <a:noFill/>
          </a:ln>
        </p:spPr>
      </p:pic>
      <p:pic>
        <p:nvPicPr>
          <p:cNvPr id="194" name="Picture 1" descr=""/>
          <p:cNvPicPr/>
          <p:nvPr/>
        </p:nvPicPr>
        <p:blipFill>
          <a:blip r:embed="rId3"/>
          <a:stretch/>
        </p:blipFill>
        <p:spPr>
          <a:xfrm>
            <a:off x="1592280" y="2162880"/>
            <a:ext cx="3852000" cy="4442400"/>
          </a:xfrm>
          <a:prstGeom prst="rect">
            <a:avLst/>
          </a:prstGeom>
          <a:ln>
            <a:noFill/>
          </a:ln>
        </p:spPr>
      </p:pic>
      <p:pic>
        <p:nvPicPr>
          <p:cNvPr id="195" name="Picture 5" descr=""/>
          <p:cNvPicPr/>
          <p:nvPr/>
        </p:nvPicPr>
        <p:blipFill>
          <a:blip r:embed="rId4"/>
          <a:stretch/>
        </p:blipFill>
        <p:spPr>
          <a:xfrm>
            <a:off x="7062840" y="2162880"/>
            <a:ext cx="3924720" cy="444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1" dur="indefinite" restart="never" nodeType="tmRoot">
          <p:childTnLst>
            <p:seq>
              <p:cTn id="152" dur="indefinite" nodeType="mainSeq">
                <p:childTnLst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3278160" y="902520"/>
            <a:ext cx="6026040" cy="1112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38000"/>
          </a:bodyPr>
          <a:p>
            <a:pPr algn="ctr">
              <a:lnSpc>
                <a:spcPct val="100000"/>
              </a:lnSpc>
            </a:pPr>
            <a:r>
              <a:rPr b="1" lang="en-IN" sz="4300" spc="-1" strike="noStrike">
                <a:solidFill>
                  <a:srgbClr val="000000"/>
                </a:solidFill>
                <a:latin typeface="Goudy Old Style"/>
              </a:rPr>
              <a:t>Observations </a:t>
            </a:r>
            <a:br/>
            <a:r>
              <a:rPr b="1" lang="en-IN" sz="4300" spc="-1" strike="noStrike">
                <a:solidFill>
                  <a:srgbClr val="000000"/>
                </a:solidFill>
                <a:latin typeface="Goudy Old Style"/>
              </a:rPr>
              <a:t>Data Collection: Method 2 </a:t>
            </a:r>
            <a:endParaRPr b="0" lang="en-US" sz="43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3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9" name="Picture 3" descr=""/>
          <p:cNvPicPr/>
          <p:nvPr/>
        </p:nvPicPr>
        <p:blipFill>
          <a:blip r:embed="rId1"/>
          <a:stretch/>
        </p:blipFill>
        <p:spPr>
          <a:xfrm>
            <a:off x="1274760" y="2162880"/>
            <a:ext cx="4006440" cy="4442400"/>
          </a:xfrm>
          <a:prstGeom prst="rect">
            <a:avLst/>
          </a:prstGeom>
          <a:ln>
            <a:noFill/>
          </a:ln>
        </p:spPr>
      </p:pic>
      <p:pic>
        <p:nvPicPr>
          <p:cNvPr id="200" name="Picture 4" descr=""/>
          <p:cNvPicPr/>
          <p:nvPr/>
        </p:nvPicPr>
        <p:blipFill>
          <a:blip r:embed="rId2"/>
          <a:stretch/>
        </p:blipFill>
        <p:spPr>
          <a:xfrm>
            <a:off x="6810840" y="2162880"/>
            <a:ext cx="4296960" cy="4442400"/>
          </a:xfrm>
          <a:prstGeom prst="rect">
            <a:avLst/>
          </a:prstGeom>
          <a:ln>
            <a:noFill/>
          </a:ln>
        </p:spPr>
      </p:pic>
      <p:pic>
        <p:nvPicPr>
          <p:cNvPr id="201" name="Google Shape;61;p1" descr=""/>
          <p:cNvPicPr/>
          <p:nvPr/>
        </p:nvPicPr>
        <p:blipFill>
          <a:blip r:embed="rId3"/>
          <a:stretch/>
        </p:blipFill>
        <p:spPr>
          <a:xfrm>
            <a:off x="745200" y="465120"/>
            <a:ext cx="2532600" cy="466560"/>
          </a:xfrm>
          <a:prstGeom prst="rect">
            <a:avLst/>
          </a:prstGeom>
          <a:ln>
            <a:noFill/>
          </a:ln>
        </p:spPr>
      </p:pic>
      <p:pic>
        <p:nvPicPr>
          <p:cNvPr id="202" name="Picture 8" descr=""/>
          <p:cNvPicPr/>
          <p:nvPr/>
        </p:nvPicPr>
        <p:blipFill>
          <a:blip r:embed="rId4"/>
          <a:stretch/>
        </p:blipFill>
        <p:spPr>
          <a:xfrm>
            <a:off x="9031680" y="382320"/>
            <a:ext cx="2878200" cy="46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5" dur="indefinite" restart="never" nodeType="tmRoot">
          <p:childTnLst>
            <p:seq>
              <p:cTn id="166" dur="indefinite" nodeType="mainSeq">
                <p:childTnLst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</TotalTime>
  <Application>LibreOffice/6.4.7.2$Linux_X86_64 LibreOffice_project/40$Build-2</Application>
  <Words>174</Words>
  <Paragraphs>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2022-11-04T15:21:39Z</dcterms:created>
  <dc:creator>Hamza Aziz</dc:creator>
  <dc:description/>
  <dc:language>en-IN</dc:language>
  <cp:lastModifiedBy/>
  <dcterms:modified xsi:type="dcterms:W3CDTF">2023-02-22T11:41:26Z</dcterms:modified>
  <cp:revision>28</cp:revision>
  <dc:subject/>
  <dc:title>ResNet (Residual Network)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12</vt:i4>
  </property>
</Properties>
</file>